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4036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71" r:id="rId12"/>
    <p:sldId id="259" r:id="rId13"/>
    <p:sldId id="268" r:id="rId14"/>
    <p:sldId id="269" r:id="rId15"/>
    <p:sldId id="270" r:id="rId16"/>
    <p:sldId id="272" r:id="rId17"/>
  </p:sldIdLst>
  <p:sldSz cx="9144000" cy="5143500" type="screen16x9"/>
  <p:notesSz cx="6858000" cy="9144000"/>
  <p:embeddedFontLst>
    <p:embeddedFont>
      <p:font typeface="Assistant" pitchFamily="2" charset="-79"/>
      <p:regular r:id="rId19"/>
      <p:bold r:id="rId20"/>
    </p:embeddedFont>
    <p:embeddedFont>
      <p:font typeface="Assistant Light" pitchFamily="2" charset="-79"/>
      <p:regular r:id="rId21"/>
      <p:bold r:id="rId22"/>
    </p:embeddedFont>
    <p:embeddedFont>
      <p:font typeface="Century Schoolbook" panose="02040604050505020304" pitchFamily="18" charset="0"/>
      <p:regular r:id="rId23"/>
      <p:bold r:id="rId24"/>
      <p:italic r:id="rId25"/>
      <p:boldItalic r:id="rId26"/>
    </p:embeddedFont>
    <p:embeddedFont>
      <p:font typeface="Nunito Sans" pitchFamily="2" charset="0"/>
      <p:regular r:id="rId27"/>
      <p:bold r:id="rId28"/>
      <p:italic r:id="rId29"/>
      <p:boldItalic r:id="rId30"/>
    </p:embeddedFont>
    <p:embeddedFont>
      <p:font typeface="Nunito Sans ExtraBold" pitchFamily="2" charset="0"/>
      <p:bold r:id="rId31"/>
      <p:boldItalic r:id="rId32"/>
    </p:embeddedFont>
    <p:embeddedFont>
      <p:font typeface="Pontano Sans" panose="020B0604020202020204" charset="0"/>
      <p:regular r:id="rId33"/>
      <p:bold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  <p:embeddedFont>
      <p:font typeface="Wingdings 2" panose="05020102010507070707" pitchFamily="18" charset="2"/>
      <p:regular r:id="rId3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56" y="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bila Fakhruddin" userId="c0ef4a6658a92e41" providerId="LiveId" clId="{9D488314-C3F5-4309-81C0-7E35D68BE78A}"/>
    <pc:docChg chg="undo custSel modSld">
      <pc:chgData name="Nabila Fakhruddin" userId="c0ef4a6658a92e41" providerId="LiveId" clId="{9D488314-C3F5-4309-81C0-7E35D68BE78A}" dt="2023-04-26T18:59:37.758" v="44" actId="20577"/>
      <pc:docMkLst>
        <pc:docMk/>
      </pc:docMkLst>
      <pc:sldChg chg="addSp delSp modSp mod">
        <pc:chgData name="Nabila Fakhruddin" userId="c0ef4a6658a92e41" providerId="LiveId" clId="{9D488314-C3F5-4309-81C0-7E35D68BE78A}" dt="2023-04-26T18:59:37.758" v="44" actId="20577"/>
        <pc:sldMkLst>
          <pc:docMk/>
          <pc:sldMk cId="0" sldId="268"/>
        </pc:sldMkLst>
        <pc:spChg chg="mod">
          <ac:chgData name="Nabila Fakhruddin" userId="c0ef4a6658a92e41" providerId="LiveId" clId="{9D488314-C3F5-4309-81C0-7E35D68BE78A}" dt="2023-04-26T18:59:37.758" v="44" actId="20577"/>
          <ac:spMkLst>
            <pc:docMk/>
            <pc:sldMk cId="0" sldId="268"/>
            <ac:spMk id="524" creationId="{00000000-0000-0000-0000-000000000000}"/>
          </ac:spMkLst>
        </pc:spChg>
        <pc:picChg chg="add del mod">
          <ac:chgData name="Nabila Fakhruddin" userId="c0ef4a6658a92e41" providerId="LiveId" clId="{9D488314-C3F5-4309-81C0-7E35D68BE78A}" dt="2023-04-26T18:57:55.857" v="8" actId="22"/>
          <ac:picMkLst>
            <pc:docMk/>
            <pc:sldMk cId="0" sldId="268"/>
            <ac:picMk id="5" creationId="{7ED0F458-1B7B-E4AE-A876-08FA905850AC}"/>
          </ac:picMkLst>
        </pc:picChg>
        <pc:picChg chg="add mod">
          <ac:chgData name="Nabila Fakhruddin" userId="c0ef4a6658a92e41" providerId="LiveId" clId="{9D488314-C3F5-4309-81C0-7E35D68BE78A}" dt="2023-04-26T18:58:12.414" v="13" actId="1076"/>
          <ac:picMkLst>
            <pc:docMk/>
            <pc:sldMk cId="0" sldId="268"/>
            <ac:picMk id="7" creationId="{A5AC66DB-1BFE-CA09-42F0-F826434EFBC2}"/>
          </ac:picMkLst>
        </pc:picChg>
        <pc:picChg chg="add del">
          <ac:chgData name="Nabila Fakhruddin" userId="c0ef4a6658a92e41" providerId="LiveId" clId="{9D488314-C3F5-4309-81C0-7E35D68BE78A}" dt="2023-04-26T18:58:02.411" v="10" actId="478"/>
          <ac:picMkLst>
            <pc:docMk/>
            <pc:sldMk cId="0" sldId="268"/>
            <ac:picMk id="523" creationId="{00000000-0000-0000-0000-000000000000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39702062e9_1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39702062e9_1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39702062e9_1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39702062e9_1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8419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39702062e9_1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39702062e9_1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397afc07ed_5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397afc07ed_5_6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2397afc07ed_4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2397afc07ed_4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1d37c7b5d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21d37c7b5d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1d37c7b5d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21d37c7b5d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3909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397afc07ed_2_2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397afc07ed_2_2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397afc07ed_5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397afc07ed_5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39702062e9_1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39702062e9_1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373253d7a8_0_8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373253d7a8_0_8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373bb44fe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373bb44fe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397afc07ed_5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397afc07ed_5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397afc07ed_2_26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397afc07ed_2_26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39702062e9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39702062e9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6404" y="569214"/>
            <a:ext cx="7063740" cy="3031236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5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6404" y="3600450"/>
            <a:ext cx="7063740" cy="1268730"/>
          </a:xfrm>
        </p:spPr>
        <p:txBody>
          <a:bodyPr>
            <a:normAutofit/>
          </a:bodyPr>
          <a:lstStyle>
            <a:lvl1pPr marL="0" indent="0" algn="l">
              <a:buNone/>
              <a:defRPr sz="1650" baseline="0">
                <a:solidFill>
                  <a:schemeClr val="tx1">
                    <a:lumMod val="75000"/>
                  </a:schemeClr>
                </a:solidFill>
              </a:defRPr>
            </a:lvl1pPr>
            <a:lvl2pPr marL="342900" indent="0" algn="ctr">
              <a:buNone/>
              <a:defRPr sz="1650"/>
            </a:lvl2pPr>
            <a:lvl3pPr marL="685800" indent="0" algn="ctr">
              <a:buNone/>
              <a:defRPr sz="165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19117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66486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285750"/>
            <a:ext cx="1857375" cy="44231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285750"/>
            <a:ext cx="5800725" cy="44231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59457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Title + subtitle 2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>
            <a:spLocks noGrp="1"/>
          </p:cNvSpPr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ctrTitle" idx="2"/>
          </p:nvPr>
        </p:nvSpPr>
        <p:spPr>
          <a:xfrm>
            <a:off x="5739302" y="1659506"/>
            <a:ext cx="29001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1"/>
          </p:nvPr>
        </p:nvSpPr>
        <p:spPr>
          <a:xfrm>
            <a:off x="5739302" y="2513494"/>
            <a:ext cx="25050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4880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09835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body" idx="1"/>
          </p:nvPr>
        </p:nvSpPr>
        <p:spPr>
          <a:xfrm>
            <a:off x="720000" y="1183700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1pPr>
            <a:lvl2pPr marL="914400" lvl="1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2pPr>
            <a:lvl3pPr marL="1371600" lvl="2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3pPr>
            <a:lvl4pPr marL="1828800" lvl="3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4pPr>
            <a:lvl5pPr marL="2286000" lvl="4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5pPr>
            <a:lvl6pPr marL="2743200" lvl="5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6pPr>
            <a:lvl7pPr marL="3200400" lvl="6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7pPr>
            <a:lvl8pPr marL="3657600" lvl="7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8pPr>
            <a:lvl9pPr marL="4114800" lvl="8" indent="-28575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09183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 Sans ExtraBold"/>
              <a:buNone/>
              <a:defRPr sz="30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ntano Sans"/>
              <a:buNone/>
              <a:defRPr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7672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6936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569214"/>
            <a:ext cx="7063740" cy="3031236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3600450"/>
            <a:ext cx="7063740" cy="1268730"/>
          </a:xfrm>
        </p:spPr>
        <p:txBody>
          <a:bodyPr anchor="t">
            <a:normAutofit/>
          </a:bodyPr>
          <a:lstStyle>
            <a:lvl1pPr marL="0" indent="0">
              <a:buNone/>
              <a:defRPr sz="16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9003549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6404" y="1371600"/>
            <a:ext cx="3360420" cy="3263503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4860" y="1371600"/>
            <a:ext cx="3360420" cy="3263503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64731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285241"/>
            <a:ext cx="3360420" cy="54864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500" b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1880662"/>
            <a:ext cx="3360420" cy="2748488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94860" y="1285241"/>
            <a:ext cx="3360420" cy="54864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5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15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1880662"/>
            <a:ext cx="3360420" cy="2748488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97686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80549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1864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42900"/>
            <a:ext cx="2400300" cy="1200148"/>
          </a:xfrm>
        </p:spPr>
        <p:txBody>
          <a:bodyPr anchor="b">
            <a:normAutofit/>
          </a:bodyPr>
          <a:lstStyle>
            <a:lvl1pPr>
              <a:defRPr sz="24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514350"/>
            <a:ext cx="4559300" cy="411480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1574801"/>
            <a:ext cx="2400300" cy="28575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600"/>
              </a:spcBef>
              <a:buNone/>
              <a:defRPr sz="9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89621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29050"/>
            <a:ext cx="8469630" cy="131445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943350"/>
            <a:ext cx="7486650" cy="685800"/>
          </a:xfrm>
        </p:spPr>
        <p:txBody>
          <a:bodyPr anchor="b">
            <a:normAutofit/>
          </a:bodyPr>
          <a:lstStyle>
            <a:lvl1pPr>
              <a:defRPr sz="21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3846692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581442"/>
            <a:ext cx="7486650" cy="447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975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2986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469630" y="0"/>
            <a:ext cx="685800" cy="51435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274320"/>
            <a:ext cx="7269480" cy="9941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371600"/>
            <a:ext cx="6446520" cy="3263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8098157" y="748903"/>
            <a:ext cx="14287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469506" y="3034903"/>
            <a:ext cx="26860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69630" y="4629150"/>
            <a:ext cx="685800" cy="445294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27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734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  <p:sldLayoutId id="2147484048" r:id="rId12"/>
    <p:sldLayoutId id="2147484049" r:id="rId13"/>
    <p:sldLayoutId id="2147484050" r:id="rId14"/>
    <p:sldLayoutId id="2147484051" r:id="rId15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 spc="-38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685800" rtl="0" eaLnBrk="1" latinLnBrk="0" hangingPunct="1">
        <a:lnSpc>
          <a:spcPct val="95000"/>
        </a:lnSpc>
        <a:spcBef>
          <a:spcPts val="1050"/>
        </a:spcBef>
        <a:spcAft>
          <a:spcPts val="150"/>
        </a:spcAft>
        <a:buClr>
          <a:schemeClr val="accent1"/>
        </a:buClr>
        <a:buSzPct val="80000"/>
        <a:buFont typeface="Arial" pitchFamily="34" charset="0"/>
        <a:buChar char="•"/>
        <a:defRPr sz="1350" kern="1200" spc="8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96012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25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50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75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Diagonal Corners Rounded 1">
            <a:extLst>
              <a:ext uri="{FF2B5EF4-FFF2-40B4-BE49-F238E27FC236}">
                <a16:creationId xmlns:a16="http://schemas.microsoft.com/office/drawing/2014/main" id="{D71DCCAE-BEBA-F8E2-F3F2-57805F337878}"/>
              </a:ext>
            </a:extLst>
          </p:cNvPr>
          <p:cNvSpPr/>
          <p:nvPr/>
        </p:nvSpPr>
        <p:spPr>
          <a:xfrm>
            <a:off x="62412" y="2329696"/>
            <a:ext cx="2551176" cy="2529078"/>
          </a:xfrm>
          <a:prstGeom prst="round2Diag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Google Shape;199;p21"/>
          <p:cNvSpPr txBox="1">
            <a:spLocks noGrp="1"/>
          </p:cNvSpPr>
          <p:nvPr>
            <p:ph type="ctrTitle"/>
          </p:nvPr>
        </p:nvSpPr>
        <p:spPr>
          <a:xfrm>
            <a:off x="62412" y="2888122"/>
            <a:ext cx="2676000" cy="16457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chemeClr val="lt1"/>
                </a:solidFill>
              </a:rPr>
              <a:t>Spotify - Trend analysis with Recommendation system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00" name="Google Shape;200;p21"/>
          <p:cNvSpPr txBox="1">
            <a:spLocks noGrp="1"/>
          </p:cNvSpPr>
          <p:nvPr>
            <p:ph type="subTitle" idx="1"/>
          </p:nvPr>
        </p:nvSpPr>
        <p:spPr>
          <a:xfrm>
            <a:off x="62412" y="2450592"/>
            <a:ext cx="2551176" cy="21661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400" b="1" dirty="0">
              <a:solidFill>
                <a:schemeClr val="bg1"/>
              </a:solidFill>
              <a:latin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1"/>
          <p:cNvSpPr txBox="1">
            <a:spLocks noGrp="1"/>
          </p:cNvSpPr>
          <p:nvPr>
            <p:ph type="title"/>
          </p:nvPr>
        </p:nvSpPr>
        <p:spPr>
          <a:xfrm>
            <a:off x="0" y="1061357"/>
            <a:ext cx="8978900" cy="917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1200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Songs belonging to same genre or having similar features become a part of the same cluster</a:t>
            </a:r>
            <a:br>
              <a:rPr lang="en-US" sz="1200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</a:br>
            <a:br>
              <a:rPr lang="en-US" sz="1200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</a:br>
            <a:r>
              <a:rPr lang="en-US" sz="1200" cap="none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Through PCA we created 3 components to visualize different genre clusters</a:t>
            </a:r>
          </a:p>
        </p:txBody>
      </p:sp>
      <p:pic>
        <p:nvPicPr>
          <p:cNvPr id="507" name="Google Shape;50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978575"/>
            <a:ext cx="4366858" cy="271577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500;p30">
            <a:extLst>
              <a:ext uri="{FF2B5EF4-FFF2-40B4-BE49-F238E27FC236}">
                <a16:creationId xmlns:a16="http://schemas.microsoft.com/office/drawing/2014/main" id="{843DBE67-4757-E081-14EA-2E5280FCE194}"/>
              </a:ext>
            </a:extLst>
          </p:cNvPr>
          <p:cNvSpPr txBox="1">
            <a:spLocks/>
          </p:cNvSpPr>
          <p:nvPr/>
        </p:nvSpPr>
        <p:spPr>
          <a:xfrm>
            <a:off x="311700" y="5797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Nunito Sans" pitchFamily="2" charset="0"/>
              </a:rPr>
              <a:t>Genre Clustering</a:t>
            </a:r>
          </a:p>
        </p:txBody>
      </p:sp>
      <p:pic>
        <p:nvPicPr>
          <p:cNvPr id="2" name="WhatsApp Video 2023-04-25 at 11.27.17 AM">
            <a:hlinkClick r:id="" action="ppaction://media"/>
            <a:extLst>
              <a:ext uri="{FF2B5EF4-FFF2-40B4-BE49-F238E27FC236}">
                <a16:creationId xmlns:a16="http://schemas.microsoft.com/office/drawing/2014/main" id="{3AB4B186-D7DC-8B44-A711-F8E93981E1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51884" y="1978575"/>
            <a:ext cx="3827016" cy="26263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1"/>
          <p:cNvSpPr txBox="1">
            <a:spLocks noGrp="1"/>
          </p:cNvSpPr>
          <p:nvPr>
            <p:ph type="title"/>
          </p:nvPr>
        </p:nvSpPr>
        <p:spPr>
          <a:xfrm>
            <a:off x="1011351" y="1280454"/>
            <a:ext cx="328204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" b="1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Songs having similar features become a part of the same cluster</a:t>
            </a:r>
          </a:p>
        </p:txBody>
      </p:sp>
      <p:sp>
        <p:nvSpPr>
          <p:cNvPr id="3" name="Google Shape;500;p30">
            <a:extLst>
              <a:ext uri="{FF2B5EF4-FFF2-40B4-BE49-F238E27FC236}">
                <a16:creationId xmlns:a16="http://schemas.microsoft.com/office/drawing/2014/main" id="{843DBE67-4757-E081-14EA-2E5280FCE194}"/>
              </a:ext>
            </a:extLst>
          </p:cNvPr>
          <p:cNvSpPr txBox="1">
            <a:spLocks/>
          </p:cNvSpPr>
          <p:nvPr/>
        </p:nvSpPr>
        <p:spPr>
          <a:xfrm>
            <a:off x="311700" y="5797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Nunito Sans" pitchFamily="2" charset="0"/>
              </a:rPr>
              <a:t>Song Clustering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0FC8707-EFD9-F4C8-1BB6-25792829B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8" y="1981134"/>
            <a:ext cx="4933269" cy="2709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DD0346-2EC2-B5E9-C19A-A302806ED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353" y="2130066"/>
            <a:ext cx="1765526" cy="2411450"/>
          </a:xfrm>
          <a:prstGeom prst="rect">
            <a:avLst/>
          </a:prstGeom>
        </p:spPr>
      </p:pic>
      <p:sp>
        <p:nvSpPr>
          <p:cNvPr id="9" name="Google Shape;510;p31">
            <a:extLst>
              <a:ext uri="{FF2B5EF4-FFF2-40B4-BE49-F238E27FC236}">
                <a16:creationId xmlns:a16="http://schemas.microsoft.com/office/drawing/2014/main" id="{5801FF33-31F5-5056-059E-156CAF088665}"/>
              </a:ext>
            </a:extLst>
          </p:cNvPr>
          <p:cNvSpPr txBox="1">
            <a:spLocks/>
          </p:cNvSpPr>
          <p:nvPr/>
        </p:nvSpPr>
        <p:spPr>
          <a:xfrm>
            <a:off x="5429250" y="1280454"/>
            <a:ext cx="291193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1250" b="1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Different Music components contribute to successive Principal components. </a:t>
            </a:r>
          </a:p>
        </p:txBody>
      </p:sp>
    </p:spTree>
    <p:extLst>
      <p:ext uri="{BB962C8B-B14F-4D97-AF65-F5344CB8AC3E}">
        <p14:creationId xmlns:p14="http://schemas.microsoft.com/office/powerpoint/2010/main" val="1820935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>
            <a:spLocks noGrp="1"/>
          </p:cNvSpPr>
          <p:nvPr>
            <p:ph type="body" idx="1"/>
          </p:nvPr>
        </p:nvSpPr>
        <p:spPr>
          <a:xfrm>
            <a:off x="474900" y="1991150"/>
            <a:ext cx="8194200" cy="24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50"/>
              <a:buFont typeface="Arial"/>
              <a:buChar char="❖"/>
            </a:pPr>
            <a:r>
              <a:rPr lang="en" sz="1250" dirty="0">
                <a:latin typeface="Arial"/>
                <a:ea typeface="Arial"/>
                <a:cs typeface="Arial"/>
                <a:sym typeface="Arial"/>
              </a:rPr>
              <a:t>Collaborative filtering uses historical data from user ratings/ product ratings to predict user preferences.</a:t>
            </a: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50"/>
              <a:buFont typeface="Arial"/>
              <a:buChar char="❖"/>
            </a:pPr>
            <a:r>
              <a:rPr lang="en" sz="1250" dirty="0">
                <a:latin typeface="Arial"/>
                <a:ea typeface="Arial"/>
                <a:cs typeface="Arial"/>
                <a:sym typeface="Arial"/>
              </a:rPr>
              <a:t>This method can also be applied to songs with overlapping listener groups. </a:t>
            </a: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50"/>
              <a:buFont typeface="Arial"/>
              <a:buChar char="❖"/>
            </a:pPr>
            <a:r>
              <a:rPr lang="en" sz="1250" dirty="0">
                <a:latin typeface="Arial"/>
                <a:ea typeface="Arial"/>
                <a:cs typeface="Arial"/>
                <a:sym typeface="Arial"/>
              </a:rPr>
              <a:t>However, collaborative filtering has its limitations, particularly in recommending new or unpopular music</a:t>
            </a: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50"/>
              <a:buFont typeface="Arial"/>
              <a:buChar char="❖"/>
            </a:pPr>
            <a:r>
              <a:rPr lang="en" sz="1250" dirty="0">
                <a:latin typeface="Arial"/>
                <a:ea typeface="Arial"/>
                <a:cs typeface="Arial"/>
                <a:sym typeface="Arial"/>
              </a:rPr>
              <a:t>To overcome these limitations, Spotify has begun exploring alternative approaches, such as content-based filtering.</a:t>
            </a: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50"/>
              <a:buFont typeface="Arial"/>
              <a:buChar char="❖"/>
            </a:pPr>
            <a:r>
              <a:rPr lang="en" sz="1250" dirty="0">
                <a:latin typeface="Arial"/>
                <a:ea typeface="Arial"/>
                <a:cs typeface="Arial"/>
                <a:sym typeface="Arial"/>
              </a:rPr>
              <a:t>Another existing module relevant to the Spotify recommendation system is the "Surprise" library in Python. This library provides a range of algorithms for collaborative filtering</a:t>
            </a:r>
            <a:endParaRPr sz="125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4"/>
          <p:cNvSpPr txBox="1">
            <a:spLocks noGrp="1"/>
          </p:cNvSpPr>
          <p:nvPr>
            <p:ph type="ctrTitle"/>
          </p:nvPr>
        </p:nvSpPr>
        <p:spPr>
          <a:xfrm>
            <a:off x="1911096" y="658250"/>
            <a:ext cx="5952744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>
                    <a:lumMod val="75000"/>
                  </a:schemeClr>
                </a:solidFill>
                <a:latin typeface="Nunito Sans" pitchFamily="2" charset="0"/>
              </a:rPr>
              <a:t>Background - Spotify Recommendation System </a:t>
            </a:r>
            <a:endParaRPr sz="2000" b="1" dirty="0">
              <a:solidFill>
                <a:schemeClr val="accent1">
                  <a:lumMod val="75000"/>
                </a:schemeClr>
              </a:solidFill>
              <a:latin typeface="Nunito Sans" pitchFamily="2" charset="0"/>
            </a:endParaRPr>
          </a:p>
        </p:txBody>
      </p:sp>
      <p:sp>
        <p:nvSpPr>
          <p:cNvPr id="222" name="Google Shape;222;p24"/>
          <p:cNvSpPr txBox="1"/>
          <p:nvPr/>
        </p:nvSpPr>
        <p:spPr>
          <a:xfrm>
            <a:off x="474900" y="1347350"/>
            <a:ext cx="8194200" cy="431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/>
              <a:t>Spotify relies on </a:t>
            </a:r>
            <a:r>
              <a:rPr lang="en" sz="1400" b="1" dirty="0">
                <a:latin typeface="Arial" panose="020B0604020202020204" pitchFamily="34" charset="0"/>
                <a:cs typeface="Arial" panose="020B0604020202020204" pitchFamily="34" charset="0"/>
              </a:rPr>
              <a:t>collaborative</a:t>
            </a:r>
            <a:r>
              <a:rPr lang="en" sz="1500" b="1" dirty="0"/>
              <a:t> filtering algorithms to deliver music recommendations</a:t>
            </a:r>
            <a:endParaRPr sz="1500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33"/>
          <p:cNvSpPr txBox="1">
            <a:spLocks noGrp="1"/>
          </p:cNvSpPr>
          <p:nvPr>
            <p:ph type="title"/>
          </p:nvPr>
        </p:nvSpPr>
        <p:spPr>
          <a:xfrm>
            <a:off x="2441448" y="445025"/>
            <a:ext cx="644324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>
              <a:buClr>
                <a:schemeClr val="lt1"/>
              </a:buClr>
              <a:buSzPts val="1400"/>
              <a:buFont typeface="Nunito Sans ExtraBold"/>
            </a:pPr>
            <a:r>
              <a:rPr lang="en" sz="2000" b="1" dirty="0">
                <a:solidFill>
                  <a:schemeClr val="accent1">
                    <a:lumMod val="75000"/>
                  </a:schemeClr>
                </a:solidFill>
                <a:latin typeface="Nunito Sans" pitchFamily="2" charset="0"/>
                <a:sym typeface="Nunito Sans ExtraBold"/>
              </a:rPr>
              <a:t>Recommendation System - Approach</a:t>
            </a:r>
            <a:endParaRPr sz="2000" b="1" dirty="0">
              <a:solidFill>
                <a:schemeClr val="accent1">
                  <a:lumMod val="75000"/>
                </a:schemeClr>
              </a:solidFill>
              <a:latin typeface="Nunito Sans" pitchFamily="2" charset="0"/>
              <a:sym typeface="Nunito Sans ExtraBold"/>
            </a:endParaRPr>
          </a:p>
        </p:txBody>
      </p:sp>
      <p:sp>
        <p:nvSpPr>
          <p:cNvPr id="522" name="Google Shape;522;p33"/>
          <p:cNvSpPr txBox="1">
            <a:spLocks noGrp="1"/>
          </p:cNvSpPr>
          <p:nvPr>
            <p:ph type="body" idx="1"/>
          </p:nvPr>
        </p:nvSpPr>
        <p:spPr>
          <a:xfrm>
            <a:off x="107925" y="1175657"/>
            <a:ext cx="3831600" cy="37687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797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Char char="❖"/>
            </a:pPr>
            <a:r>
              <a:rPr lang="en" sz="1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Unable to develop collaborative filtering since no user-ratings or song-ratings data was available</a:t>
            </a: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7975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Char char="❖"/>
            </a:pPr>
            <a:r>
              <a:rPr lang="en" sz="1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Selected top 50K songs based on popularity.</a:t>
            </a: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7975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Char char="❖"/>
            </a:pPr>
            <a:r>
              <a:rPr lang="en" sz="1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Found the cosine similarity of “Test” Song (proxy to song user prefers) to all 50K songs </a:t>
            </a: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7975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Char char="❖"/>
            </a:pPr>
            <a:r>
              <a:rPr lang="en" sz="1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Sorted songs in ascending order of Cosine Similarity and decreasing order of Popularity to recommend the first 10</a:t>
            </a:r>
          </a:p>
          <a:p>
            <a:pPr marL="149225" lvl="0" indent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50"/>
              <a:buNone/>
            </a:pP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7975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Char char="❖"/>
            </a:pPr>
            <a:r>
              <a:rPr lang="en" sz="1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Identified the cluster of recommended songs assigned through K Means clustering to gauge the quality of recommendations</a:t>
            </a: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None/>
            </a:pP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33"/>
          <p:cNvSpPr txBox="1">
            <a:spLocks noGrp="1"/>
          </p:cNvSpPr>
          <p:nvPr>
            <p:ph type="body" idx="4294967295"/>
          </p:nvPr>
        </p:nvSpPr>
        <p:spPr>
          <a:xfrm>
            <a:off x="4624388" y="950913"/>
            <a:ext cx="4519612" cy="8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797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Char char="❏"/>
            </a:pPr>
            <a:r>
              <a:rPr lang="en" sz="1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Song ‘ Lemon’ by N.E.R.D</a:t>
            </a: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797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Char char="❏"/>
            </a:pPr>
            <a:r>
              <a:rPr lang="en" sz="1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 out of 10 recommended songs (index 1 to 10) belong to same 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cluster (2) </a:t>
            </a:r>
            <a:r>
              <a:rPr lang="en" sz="1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Test song.</a:t>
            </a: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5" name="Google Shape;525;p33"/>
          <p:cNvCxnSpPr/>
          <p:nvPr/>
        </p:nvCxnSpPr>
        <p:spPr>
          <a:xfrm>
            <a:off x="4206925" y="950900"/>
            <a:ext cx="0" cy="4113600"/>
          </a:xfrm>
          <a:prstGeom prst="straightConnector1">
            <a:avLst/>
          </a:prstGeom>
          <a:noFill/>
          <a:ln w="28575" cap="flat" cmpd="sng">
            <a:solidFill>
              <a:srgbClr val="0C343D"/>
            </a:solidFill>
            <a:prstDash val="dashDot"/>
            <a:round/>
            <a:headEnd type="none" w="med" len="med"/>
            <a:tailEnd type="none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5AC66DB-1BFE-CA09-42F0-F826434EF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750" y="2235596"/>
            <a:ext cx="4697325" cy="260227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4"/>
          <p:cNvSpPr txBox="1"/>
          <p:nvPr/>
        </p:nvSpPr>
        <p:spPr>
          <a:xfrm>
            <a:off x="311700" y="1857189"/>
            <a:ext cx="8520600" cy="1971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457200" marR="0" lvl="0" indent="-30480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❖"/>
            </a:pPr>
            <a:r>
              <a:rPr lang="en" sz="1200" dirty="0">
                <a:latin typeface="Arial" panose="020B0604020202020204" pitchFamily="34" charset="0"/>
                <a:cs typeface="Arial" panose="020B0604020202020204" pitchFamily="34" charset="0"/>
              </a:rPr>
              <a:t>Developing advanced marketing strategies</a:t>
            </a: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30480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❖"/>
            </a:pPr>
            <a:r>
              <a:rPr lang="en" sz="1200" dirty="0">
                <a:latin typeface="Arial" panose="020B0604020202020204" pitchFamily="34" charset="0"/>
                <a:cs typeface="Arial" panose="020B0604020202020204" pitchFamily="34" charset="0"/>
              </a:rPr>
              <a:t>Help music industry professionals and businesses gain insights into consumer behavior and preferences</a:t>
            </a: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30480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❖"/>
            </a:pPr>
            <a:r>
              <a:rPr lang="en" sz="1200" dirty="0">
                <a:latin typeface="Arial" panose="020B0604020202020204" pitchFamily="34" charset="0"/>
                <a:cs typeface="Arial" panose="020B0604020202020204" pitchFamily="34" charset="0"/>
              </a:rPr>
              <a:t>Improving sales by devising marketing strategies based on emerging trends</a:t>
            </a: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0480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❖"/>
            </a:pPr>
            <a:r>
              <a:rPr lang="en" sz="12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Personalized music recommendations can lead to increased user engagement, loyalty, and revenue for Spotify</a:t>
            </a:r>
            <a:endParaRPr sz="120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0480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❖"/>
            </a:pPr>
            <a:r>
              <a:rPr lang="en" sz="12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Spotify can differentiate itself from its competitors, ultimately leading to increased revenue for the platform.</a:t>
            </a:r>
            <a:endParaRPr sz="120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Google Shape;521;p33">
            <a:extLst>
              <a:ext uri="{FF2B5EF4-FFF2-40B4-BE49-F238E27FC236}">
                <a16:creationId xmlns:a16="http://schemas.microsoft.com/office/drawing/2014/main" id="{E7114540-1F53-4E76-2B3C-8356DCD15803}"/>
              </a:ext>
            </a:extLst>
          </p:cNvPr>
          <p:cNvSpPr txBox="1">
            <a:spLocks/>
          </p:cNvSpPr>
          <p:nvPr/>
        </p:nvSpPr>
        <p:spPr>
          <a:xfrm>
            <a:off x="2010514" y="826832"/>
            <a:ext cx="5615582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 Sans ExtraBold"/>
              <a:buNone/>
              <a:defRPr sz="3000" kern="1200" cap="all" baseline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Nunito Sans" pitchFamily="2" charset="0"/>
              </a:rPr>
              <a:t>Outcome of Recommendation Engine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5"/>
          <p:cNvSpPr txBox="1">
            <a:spLocks noGrp="1"/>
          </p:cNvSpPr>
          <p:nvPr>
            <p:ph type="body" idx="1"/>
          </p:nvPr>
        </p:nvSpPr>
        <p:spPr>
          <a:xfrm>
            <a:off x="180600" y="1581234"/>
            <a:ext cx="8782800" cy="19810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Wingdings" panose="05000000000000000000" pitchFamily="2" charset="2"/>
              <a:buChar char="v"/>
            </a:pPr>
            <a:r>
              <a:rPr lang="en" sz="1200" dirty="0">
                <a:latin typeface="Arial"/>
                <a:ea typeface="Arial"/>
                <a:cs typeface="Arial"/>
                <a:sym typeface="Arial"/>
              </a:rPr>
              <a:t>Using data analysis, the study observed how certain song features, such as acousticness, energy, and loudness, have evolved over time.</a:t>
            </a:r>
          </a:p>
          <a:p>
            <a:pPr marL="14605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20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Wingdings" panose="05000000000000000000" pitchFamily="2" charset="2"/>
              <a:buChar char="v"/>
            </a:pPr>
            <a:r>
              <a:rPr lang="en" sz="1200" dirty="0">
                <a:latin typeface="Arial"/>
                <a:ea typeface="Arial"/>
                <a:cs typeface="Arial"/>
                <a:sym typeface="Arial"/>
              </a:rPr>
              <a:t> K-means clustering was then applied to group songs based on their characteristics, highlighting the diversity in music genres. </a:t>
            </a:r>
          </a:p>
          <a:p>
            <a:pPr marL="14605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20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Wingdings" panose="05000000000000000000" pitchFamily="2" charset="2"/>
              <a:buChar char="v"/>
            </a:pPr>
            <a:r>
              <a:rPr lang="en" sz="1200" dirty="0">
                <a:latin typeface="Arial"/>
                <a:ea typeface="Arial"/>
                <a:cs typeface="Arial"/>
                <a:sym typeface="Arial"/>
              </a:rPr>
              <a:t>Recommendation system, built on  cosine similarity and popularity, was developed to efficiently suggest songs for users, with the effectiveness demonstrated through cluster labels of test and recommended songs.</a:t>
            </a:r>
            <a:endParaRPr sz="1200" dirty="0"/>
          </a:p>
        </p:txBody>
      </p:sp>
      <p:sp>
        <p:nvSpPr>
          <p:cNvPr id="538" name="Google Shape;538;p35"/>
          <p:cNvSpPr txBox="1">
            <a:spLocks noGrp="1"/>
          </p:cNvSpPr>
          <p:nvPr>
            <p:ph type="ctrTitle"/>
          </p:nvPr>
        </p:nvSpPr>
        <p:spPr>
          <a:xfrm>
            <a:off x="3081000" y="892134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>
                    <a:lumMod val="75000"/>
                  </a:schemeClr>
                </a:solidFill>
                <a:latin typeface="Nunito Sans"/>
                <a:ea typeface="Nunito Sans"/>
                <a:cs typeface="Nunito Sans"/>
                <a:sym typeface="Nunito Sans"/>
              </a:rPr>
              <a:t>Conclusion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DF4983-4871-7700-ACE1-8401622FD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285" y="3443101"/>
            <a:ext cx="4065815" cy="148812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5"/>
          <p:cNvSpPr txBox="1">
            <a:spLocks noGrp="1"/>
          </p:cNvSpPr>
          <p:nvPr>
            <p:ph type="ctrTitle"/>
          </p:nvPr>
        </p:nvSpPr>
        <p:spPr>
          <a:xfrm>
            <a:off x="3268778" y="1773877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>
                    <a:lumMod val="75000"/>
                  </a:schemeClr>
                </a:solidFill>
                <a:latin typeface="Nunito Sans"/>
                <a:ea typeface="Nunito Sans"/>
                <a:cs typeface="Nunito Sans"/>
                <a:sym typeface="Nunito Sans"/>
              </a:rPr>
              <a:t>Thank You !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173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 txBox="1">
            <a:spLocks noGrp="1"/>
          </p:cNvSpPr>
          <p:nvPr>
            <p:ph type="title"/>
          </p:nvPr>
        </p:nvSpPr>
        <p:spPr>
          <a:xfrm flipH="1">
            <a:off x="455425" y="1917450"/>
            <a:ext cx="3014700" cy="29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Roboto"/>
              <a:buChar char="●"/>
            </a:pPr>
            <a:endParaRPr sz="1050" b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>
              <a:highlight>
                <a:schemeClr val="lt1"/>
              </a:highlight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07" name="Google Shape;207;p22"/>
          <p:cNvSpPr/>
          <p:nvPr/>
        </p:nvSpPr>
        <p:spPr>
          <a:xfrm>
            <a:off x="-71900" y="0"/>
            <a:ext cx="4763125" cy="5143500"/>
          </a:xfrm>
          <a:prstGeom prst="flowChartProcess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 dirty="0"/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 dirty="0"/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 dirty="0"/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 dirty="0"/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 dirty="0"/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 dirty="0"/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 dirty="0"/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b="1" dirty="0"/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b="1" dirty="0"/>
              <a:t> </a:t>
            </a:r>
            <a:r>
              <a:rPr lang="en" sz="12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Statement:</a:t>
            </a:r>
            <a:endParaRPr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0480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lang="en" sz="12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Customers face exhaution searching for their preferred music</a:t>
            </a:r>
          </a:p>
          <a:p>
            <a:pPr marL="152400" lvl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endParaRPr lang="en" sz="120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304800" algn="just">
              <a:lnSpc>
                <a:spcPct val="106999"/>
              </a:lnSpc>
              <a:buClr>
                <a:schemeClr val="dk1"/>
              </a:buClr>
              <a:buSzPts val="1200"/>
              <a:buFont typeface="Arial"/>
              <a:buChar char="❖"/>
            </a:pPr>
            <a:r>
              <a:rPr lang="en" sz="12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Unavailability of </a:t>
            </a:r>
            <a:r>
              <a:rPr lang="en-U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user-ratings or song-ratings data can limit recommendation engine</a:t>
            </a:r>
          </a:p>
          <a:p>
            <a:pPr marL="152400" algn="just">
              <a:lnSpc>
                <a:spcPct val="106999"/>
              </a:lnSpc>
              <a:buClr>
                <a:schemeClr val="dk1"/>
              </a:buClr>
              <a:buSzPts val="1200"/>
            </a:pPr>
            <a:endParaRPr sz="120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Arial" panose="020B0604020202020204" pitchFamily="34" charset="0"/>
                <a:cs typeface="Arial" panose="020B0604020202020204" pitchFamily="34" charset="0"/>
              </a:rPr>
              <a:t> Project Goal:</a:t>
            </a:r>
            <a:endParaRPr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30480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00"/>
              <a:buChar char="❖"/>
            </a:pPr>
            <a:r>
              <a:rPr lang="en" sz="1200" dirty="0">
                <a:latin typeface="Arial" panose="020B0604020202020204" pitchFamily="34" charset="0"/>
                <a:cs typeface="Arial" panose="020B0604020202020204" pitchFamily="34" charset="0"/>
              </a:rPr>
              <a:t>Identify the most popular genres and songs on Spotify by understanding how have their popularity trends changed over time</a:t>
            </a: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0480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00"/>
              <a:buChar char="❖"/>
            </a:pPr>
            <a:r>
              <a:rPr lang="en" sz="1200" dirty="0">
                <a:latin typeface="Arial" panose="020B0604020202020204" pitchFamily="34" charset="0"/>
                <a:cs typeface="Arial" panose="020B0604020202020204" pitchFamily="34" charset="0"/>
              </a:rPr>
              <a:t>Recommend a particular song or artist, based on the features of the songs and the user </a:t>
            </a:r>
            <a:r>
              <a:rPr lang="en" sz="1200">
                <a:latin typeface="Arial" panose="020B0604020202020204" pitchFamily="34" charset="0"/>
                <a:cs typeface="Arial" panose="020B0604020202020204" pitchFamily="34" charset="0"/>
              </a:rPr>
              <a:t>listening history</a:t>
            </a:r>
          </a:p>
          <a:p>
            <a:pPr marL="152400" lvl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304800" algn="just">
              <a:lnSpc>
                <a:spcPct val="106999"/>
              </a:lnSpc>
              <a:buSzPts val="1200"/>
              <a:buFontTx/>
              <a:buChar char="❖"/>
            </a:pPr>
            <a:r>
              <a:rPr lang="en-US" sz="12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Enhance the user experience, increase engagement, and revenue by providing personalized music recommendations</a:t>
            </a:r>
          </a:p>
          <a:p>
            <a:pPr marL="457200" lvl="0" indent="-30480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00"/>
              <a:buChar char="❖"/>
            </a:pP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/>
          </a:p>
          <a:p>
            <a:pPr marL="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/>
          </a:p>
        </p:txBody>
      </p:sp>
      <p:sp>
        <p:nvSpPr>
          <p:cNvPr id="208" name="Google Shape;208;p22"/>
          <p:cNvSpPr txBox="1"/>
          <p:nvPr/>
        </p:nvSpPr>
        <p:spPr>
          <a:xfrm>
            <a:off x="73152" y="256950"/>
            <a:ext cx="3605784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Nunito Sans"/>
                <a:ea typeface="Nunito Sans"/>
                <a:cs typeface="Nunito Sans"/>
                <a:sym typeface="Nunito Sans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 flipH="1">
            <a:off x="455275" y="1917450"/>
            <a:ext cx="7104300" cy="29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Roboto"/>
              <a:buChar char="●"/>
            </a:pPr>
            <a:endParaRPr sz="1050" b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>
              <a:highlight>
                <a:schemeClr val="lt1"/>
              </a:highlight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14" name="Google Shape;214;p23"/>
          <p:cNvSpPr/>
          <p:nvPr/>
        </p:nvSpPr>
        <p:spPr>
          <a:xfrm>
            <a:off x="4007425" y="-1157"/>
            <a:ext cx="5166950" cy="5143500"/>
          </a:xfrm>
          <a:prstGeom prst="flowChartProcess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/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/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/>
          </a:p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ial"/>
              <a:buChar char="❖"/>
            </a:pPr>
            <a:r>
              <a:rPr lang="en" sz="1400" dirty="0">
                <a:latin typeface="Arial" panose="020B0604020202020204" pitchFamily="34" charset="0"/>
                <a:cs typeface="Arial" panose="020B0604020202020204" pitchFamily="34" charset="0"/>
              </a:rPr>
              <a:t>Data Cleaning : Removed the Duplicate Songs by Same Artist and took only entry with Maximum popularity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ial"/>
              <a:buChar char="❖"/>
            </a:pPr>
            <a:r>
              <a:rPr lang="en" sz="1400" dirty="0">
                <a:latin typeface="Arial" panose="020B0604020202020204" pitchFamily="34" charset="0"/>
                <a:cs typeface="Arial" panose="020B0604020202020204" pitchFamily="34" charset="0"/>
              </a:rPr>
              <a:t>Exploratory Data Analysis to see the music feature trends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ial"/>
              <a:buChar char="❖"/>
            </a:pPr>
            <a:r>
              <a:rPr lang="en" sz="1400" dirty="0">
                <a:latin typeface="Arial" panose="020B0604020202020204" pitchFamily="34" charset="0"/>
                <a:cs typeface="Arial" panose="020B0604020202020204" pitchFamily="34" charset="0"/>
              </a:rPr>
              <a:t>Used K-means to make clusters based on genres and song features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ial"/>
              <a:buChar char="❖"/>
            </a:pPr>
            <a:r>
              <a:rPr lang="en" sz="1400" dirty="0">
                <a:latin typeface="Arial" panose="020B0604020202020204" pitchFamily="34" charset="0"/>
                <a:cs typeface="Arial" panose="020B0604020202020204" pitchFamily="34" charset="0"/>
              </a:rPr>
              <a:t>Cosine Similarity to classify and recommend songs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/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/>
          </a:p>
        </p:txBody>
      </p:sp>
      <p:sp>
        <p:nvSpPr>
          <p:cNvPr id="215" name="Google Shape;215;p23"/>
          <p:cNvSpPr txBox="1"/>
          <p:nvPr/>
        </p:nvSpPr>
        <p:spPr>
          <a:xfrm>
            <a:off x="4210049" y="256950"/>
            <a:ext cx="44196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Nunito Sans"/>
                <a:sym typeface="Nunito Sans"/>
              </a:rPr>
              <a:t>EXECUTION</a:t>
            </a:r>
            <a:r>
              <a:rPr lang="en-US" sz="24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Nunito Sans"/>
                <a:sym typeface="Nunito Sans"/>
              </a:rPr>
              <a:t>FLOW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 txBox="1">
            <a:spLocks noGrp="1"/>
          </p:cNvSpPr>
          <p:nvPr>
            <p:ph type="body" idx="1"/>
          </p:nvPr>
        </p:nvSpPr>
        <p:spPr>
          <a:xfrm>
            <a:off x="600275" y="1569900"/>
            <a:ext cx="7943400" cy="27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50"/>
              <a:buFont typeface="Arial"/>
              <a:buChar char="❖"/>
            </a:pPr>
            <a:r>
              <a:rPr lang="en" sz="1250" dirty="0">
                <a:latin typeface="Arial"/>
                <a:ea typeface="Arial"/>
                <a:cs typeface="Arial"/>
                <a:sym typeface="Arial"/>
              </a:rPr>
              <a:t>The data used in this project is the Spotify song dataset, which contains metadata and audio features for over 170K songs which after cleaning remained 157K</a:t>
            </a: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50"/>
              <a:buFont typeface="Arial"/>
              <a:buChar char="❖"/>
            </a:pPr>
            <a:r>
              <a:rPr lang="en" sz="1250" dirty="0">
                <a:latin typeface="Arial"/>
                <a:ea typeface="Arial"/>
                <a:cs typeface="Arial"/>
                <a:sym typeface="Arial"/>
              </a:rPr>
              <a:t>Song data includes information about each particular song, such as the song title, artist, album, release date, duration, and audio features such as tempo, loudness, and key.</a:t>
            </a: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50"/>
              <a:buFont typeface="Arial"/>
              <a:buChar char="❖"/>
            </a:pPr>
            <a:r>
              <a:rPr lang="en" sz="1250" dirty="0">
                <a:latin typeface="Arial"/>
                <a:ea typeface="Arial"/>
                <a:cs typeface="Arial"/>
                <a:sym typeface="Arial"/>
              </a:rPr>
              <a:t>Genre data includes information about the different genres and sub-genres of music.</a:t>
            </a: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07975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SzPts val="1250"/>
              <a:buFont typeface="Arial"/>
              <a:buChar char="❖"/>
            </a:pPr>
            <a:r>
              <a:rPr lang="en" sz="1250" dirty="0">
                <a:latin typeface="Arial"/>
                <a:ea typeface="Arial"/>
                <a:cs typeface="Arial"/>
                <a:sym typeface="Arial"/>
              </a:rPr>
              <a:t>Data_by_artist  includes information about each artist such as number of songs, duration of songs, loudness, tempo  and  popularity </a:t>
            </a:r>
            <a:endParaRPr sz="125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5"/>
          <p:cNvSpPr txBox="1">
            <a:spLocks noGrp="1"/>
          </p:cNvSpPr>
          <p:nvPr>
            <p:ph type="ctrTitle"/>
          </p:nvPr>
        </p:nvSpPr>
        <p:spPr>
          <a:xfrm>
            <a:off x="2952959" y="708138"/>
            <a:ext cx="2982000" cy="4165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>
                    <a:lumMod val="75000"/>
                  </a:schemeClr>
                </a:solidFill>
                <a:latin typeface="Nunito Sans" pitchFamily="2" charset="0"/>
              </a:rPr>
              <a:t>Data Description</a:t>
            </a:r>
            <a:endParaRPr sz="2000" b="1" dirty="0">
              <a:solidFill>
                <a:schemeClr val="accent1">
                  <a:lumMod val="75000"/>
                </a:schemeClr>
              </a:solidFill>
              <a:latin typeface="Nunito Sans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187" y="1785800"/>
            <a:ext cx="6875625" cy="31548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6"/>
          <p:cNvSpPr txBox="1"/>
          <p:nvPr/>
        </p:nvSpPr>
        <p:spPr>
          <a:xfrm>
            <a:off x="726621" y="1340300"/>
            <a:ext cx="8041822" cy="405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b="1" dirty="0">
                <a:latin typeface="Arial" panose="020B0604020202020204" pitchFamily="34" charset="0"/>
                <a:cs typeface="Arial" panose="020B0604020202020204" pitchFamily="34" charset="0"/>
              </a:rPr>
              <a:t>Number of songs are consistent since 1950s and there is very less Temporal Bias in the Dataset</a:t>
            </a:r>
            <a:endParaRPr sz="12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5" name="Google Shape;235;p26"/>
          <p:cNvSpPr txBox="1"/>
          <p:nvPr/>
        </p:nvSpPr>
        <p:spPr>
          <a:xfrm>
            <a:off x="555822" y="733092"/>
            <a:ext cx="82701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Nunito Sans" pitchFamily="2" charset="0"/>
              </a:rPr>
              <a:t>NUMBER OF SONGS OVER THE DECADES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Nunito Sans" pitchFamily="2" charset="0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"/>
          <p:cNvSpPr txBox="1">
            <a:spLocks noGrp="1"/>
          </p:cNvSpPr>
          <p:nvPr>
            <p:ph type="body" idx="1"/>
          </p:nvPr>
        </p:nvSpPr>
        <p:spPr>
          <a:xfrm>
            <a:off x="4987961" y="1688947"/>
            <a:ext cx="3869700" cy="27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Wingdings" panose="05000000000000000000" pitchFamily="2" charset="2"/>
              <a:buChar char="v"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Strong positive correlation:</a:t>
            </a: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Valence 	 	Danceability </a:t>
            </a: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>
              <a:spcBef>
                <a:spcPts val="1600"/>
              </a:spcBef>
              <a:buSzPts val="1300"/>
              <a:buFont typeface="Wingdings" panose="05000000000000000000" pitchFamily="2" charset="2"/>
              <a:buChar char="v"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 correlation:</a:t>
            </a: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Energy 		</a:t>
            </a:r>
            <a:r>
              <a:rPr lang="en" sz="1300" dirty="0">
                <a:solidFill>
                  <a:schemeClr val="lt1"/>
                </a:solidFill>
              </a:rPr>
              <a:t>.</a:t>
            </a:r>
            <a:r>
              <a:rPr lang="en" sz="13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A</a:t>
            </a: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cousticness </a:t>
            </a: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06999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Wingdings" panose="05000000000000000000" pitchFamily="2" charset="2"/>
              <a:buChar char="v"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 correlation:</a:t>
            </a: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6999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Acousticness 	         Popularity and Loudness </a:t>
            </a: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249" name="Google Shape;249;p28"/>
          <p:cNvGrpSpPr/>
          <p:nvPr/>
        </p:nvGrpSpPr>
        <p:grpSpPr>
          <a:xfrm>
            <a:off x="5419567" y="4536516"/>
            <a:ext cx="1105976" cy="133969"/>
            <a:chOff x="8183182" y="663852"/>
            <a:chExt cx="1475028" cy="178673"/>
          </a:xfrm>
        </p:grpSpPr>
        <p:grpSp>
          <p:nvGrpSpPr>
            <p:cNvPr id="250" name="Google Shape;250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51" name="Google Shape;251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" name="Google Shape;261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62" name="Google Shape;262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72" name="Google Shape;2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831" y="1568251"/>
            <a:ext cx="4398100" cy="348522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8"/>
          <p:cNvSpPr txBox="1"/>
          <p:nvPr/>
        </p:nvSpPr>
        <p:spPr>
          <a:xfrm>
            <a:off x="3033946" y="713662"/>
            <a:ext cx="3595537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Nunito Sans" pitchFamily="2" charset="0"/>
                <a:ea typeface="Assistant"/>
                <a:cs typeface="Assistant"/>
                <a:sym typeface="Assistant"/>
              </a:rPr>
              <a:t>CORRELATION ANALYSIS</a:t>
            </a:r>
          </a:p>
        </p:txBody>
      </p:sp>
      <p:grpSp>
        <p:nvGrpSpPr>
          <p:cNvPr id="275" name="Google Shape;275;p28"/>
          <p:cNvGrpSpPr/>
          <p:nvPr/>
        </p:nvGrpSpPr>
        <p:grpSpPr>
          <a:xfrm>
            <a:off x="5571967" y="4688916"/>
            <a:ext cx="1105976" cy="133969"/>
            <a:chOff x="8183182" y="663852"/>
            <a:chExt cx="1475028" cy="178673"/>
          </a:xfrm>
        </p:grpSpPr>
        <p:grpSp>
          <p:nvGrpSpPr>
            <p:cNvPr id="276" name="Google Shape;276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7" name="Google Shape;277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" name="Google Shape;287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8" name="Google Shape;288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8" name="Google Shape;298;p28"/>
          <p:cNvGrpSpPr/>
          <p:nvPr/>
        </p:nvGrpSpPr>
        <p:grpSpPr>
          <a:xfrm>
            <a:off x="5724367" y="4841316"/>
            <a:ext cx="1105976" cy="133969"/>
            <a:chOff x="8183182" y="663852"/>
            <a:chExt cx="1475028" cy="178673"/>
          </a:xfrm>
        </p:grpSpPr>
        <p:grpSp>
          <p:nvGrpSpPr>
            <p:cNvPr id="299" name="Google Shape;299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0" name="Google Shape;300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" name="Google Shape;310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11" name="Google Shape;311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1" name="Google Shape;321;p28"/>
          <p:cNvGrpSpPr/>
          <p:nvPr/>
        </p:nvGrpSpPr>
        <p:grpSpPr>
          <a:xfrm>
            <a:off x="6525542" y="4536516"/>
            <a:ext cx="1105976" cy="133969"/>
            <a:chOff x="8183182" y="663852"/>
            <a:chExt cx="1475028" cy="178673"/>
          </a:xfrm>
        </p:grpSpPr>
        <p:grpSp>
          <p:nvGrpSpPr>
            <p:cNvPr id="322" name="Google Shape;322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23" name="Google Shape;323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3" name="Google Shape;333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34" name="Google Shape;334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4" name="Google Shape;344;p28"/>
          <p:cNvGrpSpPr/>
          <p:nvPr/>
        </p:nvGrpSpPr>
        <p:grpSpPr>
          <a:xfrm>
            <a:off x="6525542" y="4536516"/>
            <a:ext cx="1105976" cy="133969"/>
            <a:chOff x="8183182" y="663852"/>
            <a:chExt cx="1475028" cy="178673"/>
          </a:xfrm>
        </p:grpSpPr>
        <p:grpSp>
          <p:nvGrpSpPr>
            <p:cNvPr id="345" name="Google Shape;345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46" name="Google Shape;346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6" name="Google Shape;356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57" name="Google Shape;357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7" name="Google Shape;367;p28"/>
          <p:cNvGrpSpPr/>
          <p:nvPr/>
        </p:nvGrpSpPr>
        <p:grpSpPr>
          <a:xfrm>
            <a:off x="6677942" y="4688916"/>
            <a:ext cx="1105976" cy="133969"/>
            <a:chOff x="8183182" y="663852"/>
            <a:chExt cx="1475028" cy="178673"/>
          </a:xfrm>
        </p:grpSpPr>
        <p:grpSp>
          <p:nvGrpSpPr>
            <p:cNvPr id="368" name="Google Shape;368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69" name="Google Shape;369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" name="Google Shape;379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80" name="Google Shape;380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0" name="Google Shape;390;p28"/>
          <p:cNvGrpSpPr/>
          <p:nvPr/>
        </p:nvGrpSpPr>
        <p:grpSpPr>
          <a:xfrm>
            <a:off x="6830342" y="4841316"/>
            <a:ext cx="1105976" cy="133969"/>
            <a:chOff x="8183182" y="663852"/>
            <a:chExt cx="1475028" cy="178673"/>
          </a:xfrm>
        </p:grpSpPr>
        <p:grpSp>
          <p:nvGrpSpPr>
            <p:cNvPr id="391" name="Google Shape;391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92" name="Google Shape;392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2" name="Google Shape;402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03" name="Google Shape;403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3" name="Google Shape;413;p28"/>
          <p:cNvGrpSpPr/>
          <p:nvPr/>
        </p:nvGrpSpPr>
        <p:grpSpPr>
          <a:xfrm>
            <a:off x="7551742" y="4536516"/>
            <a:ext cx="1105976" cy="133969"/>
            <a:chOff x="8183182" y="663852"/>
            <a:chExt cx="1475028" cy="178673"/>
          </a:xfrm>
        </p:grpSpPr>
        <p:grpSp>
          <p:nvGrpSpPr>
            <p:cNvPr id="414" name="Google Shape;414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15" name="Google Shape;415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" name="Google Shape;425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26" name="Google Shape;426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6" name="Google Shape;436;p28"/>
          <p:cNvGrpSpPr/>
          <p:nvPr/>
        </p:nvGrpSpPr>
        <p:grpSpPr>
          <a:xfrm>
            <a:off x="7704142" y="4688916"/>
            <a:ext cx="1105976" cy="133969"/>
            <a:chOff x="8183182" y="663852"/>
            <a:chExt cx="1475028" cy="178673"/>
          </a:xfrm>
        </p:grpSpPr>
        <p:grpSp>
          <p:nvGrpSpPr>
            <p:cNvPr id="437" name="Google Shape;437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38" name="Google Shape;438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8" name="Google Shape;448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49" name="Google Shape;449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9" name="Google Shape;459;p28"/>
          <p:cNvGrpSpPr/>
          <p:nvPr/>
        </p:nvGrpSpPr>
        <p:grpSpPr>
          <a:xfrm>
            <a:off x="7856542" y="4841316"/>
            <a:ext cx="1105976" cy="133969"/>
            <a:chOff x="8183182" y="663852"/>
            <a:chExt cx="1475028" cy="178673"/>
          </a:xfrm>
        </p:grpSpPr>
        <p:grpSp>
          <p:nvGrpSpPr>
            <p:cNvPr id="460" name="Google Shape;460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61" name="Google Shape;461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1" name="Google Shape;471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72" name="Google Shape;472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3" name="Google Shape;483;p28"/>
          <p:cNvSpPr/>
          <p:nvPr/>
        </p:nvSpPr>
        <p:spPr>
          <a:xfrm>
            <a:off x="6325849" y="2223722"/>
            <a:ext cx="435900" cy="167641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>
                  <a:lumMod val="75000"/>
                </a:schemeClr>
              </a:solidFill>
              <a:highlight>
                <a:srgbClr val="434343"/>
              </a:highlight>
            </a:endParaRPr>
          </a:p>
        </p:txBody>
      </p:sp>
      <p:sp>
        <p:nvSpPr>
          <p:cNvPr id="484" name="Google Shape;484;p28"/>
          <p:cNvSpPr/>
          <p:nvPr/>
        </p:nvSpPr>
        <p:spPr>
          <a:xfrm>
            <a:off x="6333122" y="2981338"/>
            <a:ext cx="435900" cy="1740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chemeClr val="accent1">
                  <a:lumMod val="75000"/>
                </a:schemeClr>
              </a:solidFill>
              <a:highlight>
                <a:srgbClr val="434343"/>
              </a:highlight>
            </a:endParaRPr>
          </a:p>
        </p:txBody>
      </p:sp>
      <p:sp>
        <p:nvSpPr>
          <p:cNvPr id="485" name="Google Shape;485;p28"/>
          <p:cNvSpPr/>
          <p:nvPr/>
        </p:nvSpPr>
        <p:spPr>
          <a:xfrm>
            <a:off x="6325849" y="3745411"/>
            <a:ext cx="435900" cy="1740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434343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/>
          <p:nvPr/>
        </p:nvSpPr>
        <p:spPr>
          <a:xfrm>
            <a:off x="3406726" y="518848"/>
            <a:ext cx="2532497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Nunito Sans" pitchFamily="2" charset="0"/>
              </a:rPr>
              <a:t>TREND ANALYSIS</a:t>
            </a:r>
          </a:p>
        </p:txBody>
      </p:sp>
      <p:pic>
        <p:nvPicPr>
          <p:cNvPr id="241" name="Google Shape;24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970825"/>
            <a:ext cx="7905951" cy="308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7"/>
          <p:cNvSpPr txBox="1"/>
          <p:nvPr/>
        </p:nvSpPr>
        <p:spPr>
          <a:xfrm>
            <a:off x="515750" y="1274675"/>
            <a:ext cx="3706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457200" marR="0" lvl="0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❖"/>
            </a:pPr>
            <a:r>
              <a:rPr lang="en" sz="125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Increases in both loudness and energy</a:t>
            </a:r>
            <a:endParaRPr sz="125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❖"/>
            </a:pPr>
            <a:r>
              <a:rPr lang="en" sz="125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 in the acousticness</a:t>
            </a:r>
            <a:endParaRPr sz="1250" b="1" i="1" dirty="0">
              <a:solidFill>
                <a:schemeClr val="dk1"/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3" name="Google Shape;243;p27"/>
          <p:cNvSpPr txBox="1"/>
          <p:nvPr/>
        </p:nvSpPr>
        <p:spPr>
          <a:xfrm>
            <a:off x="4448675" y="1274675"/>
            <a:ext cx="4600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457200" marR="0" lvl="0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❖"/>
            </a:pPr>
            <a:r>
              <a:rPr lang="en" sz="125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Liveness and speechiness remain constant.</a:t>
            </a:r>
            <a:endParaRPr sz="125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❖"/>
            </a:pPr>
            <a:r>
              <a:rPr lang="en" sz="125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Valence, has shown some fluctuations over time</a:t>
            </a:r>
            <a:endParaRPr sz="1250" b="1" i="1" dirty="0">
              <a:solidFill>
                <a:schemeClr val="dk1"/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0" name="Google Shape;490;p29"/>
          <p:cNvPicPr preferRelativeResize="0"/>
          <p:nvPr/>
        </p:nvPicPr>
        <p:blipFill rotWithShape="1">
          <a:blip r:embed="rId3">
            <a:alphaModFix/>
          </a:blip>
          <a:srcRect t="7817"/>
          <a:stretch/>
        </p:blipFill>
        <p:spPr>
          <a:xfrm>
            <a:off x="0" y="393000"/>
            <a:ext cx="6821099" cy="217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960201"/>
            <a:ext cx="6821101" cy="2178750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29"/>
          <p:cNvSpPr txBox="1"/>
          <p:nvPr/>
        </p:nvSpPr>
        <p:spPr>
          <a:xfrm>
            <a:off x="6948450" y="347950"/>
            <a:ext cx="2195400" cy="114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latin typeface="Arial" panose="020B0604020202020204" pitchFamily="34" charset="0"/>
                <a:cs typeface="Arial" panose="020B0604020202020204" pitchFamily="34" charset="0"/>
              </a:rPr>
              <a:t>This observation aligns with the broader trend of decreasing acousticness in the music industry over the past century.</a:t>
            </a:r>
            <a:endParaRPr sz="1250" dirty="0">
              <a:latin typeface="Arial" panose="020B0604020202020204" pitchFamily="34" charset="0"/>
              <a:ea typeface="Assistant Light"/>
              <a:cs typeface="Arial" panose="020B0604020202020204" pitchFamily="34" charset="0"/>
              <a:sym typeface="Assistant Light"/>
            </a:endParaRPr>
          </a:p>
        </p:txBody>
      </p:sp>
      <p:sp>
        <p:nvSpPr>
          <p:cNvPr id="493" name="Google Shape;493;p29"/>
          <p:cNvSpPr txBox="1">
            <a:spLocks noGrp="1"/>
          </p:cNvSpPr>
          <p:nvPr>
            <p:ph type="body" idx="1"/>
          </p:nvPr>
        </p:nvSpPr>
        <p:spPr>
          <a:xfrm>
            <a:off x="6969800" y="2960200"/>
            <a:ext cx="2195400" cy="212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 defTabSz="457200">
              <a:buNone/>
            </a:pPr>
            <a:r>
              <a:rPr lang="en" sz="125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We found a clear decline in acousticness over time, reflecting a shift in the music industry's preferences and trends.</a:t>
            </a:r>
            <a:endParaRPr sz="1250" dirty="0"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29"/>
          <p:cNvSpPr txBox="1"/>
          <p:nvPr/>
        </p:nvSpPr>
        <p:spPr>
          <a:xfrm>
            <a:off x="45720" y="0"/>
            <a:ext cx="4572000" cy="743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MUSIC FEATURES IN TOP 10 GENRES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495" name="Google Shape;495;p29"/>
          <p:cNvSpPr txBox="1"/>
          <p:nvPr/>
        </p:nvSpPr>
        <p:spPr>
          <a:xfrm>
            <a:off x="0" y="2571750"/>
            <a:ext cx="5468112" cy="743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lvl="0" indent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sv-SE" dirty="0"/>
              <a:t>ANALYZING BOTTOM 10 GENRE SONGS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>
            <a:off x="311700" y="579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>
                    <a:lumMod val="75000"/>
                  </a:schemeClr>
                </a:solidFill>
                <a:latin typeface="Nunito Sans" pitchFamily="2" charset="0"/>
              </a:rPr>
              <a:t>K-means Clustering</a:t>
            </a:r>
            <a:endParaRPr sz="2000" b="1" dirty="0">
              <a:solidFill>
                <a:schemeClr val="accent1">
                  <a:lumMod val="75000"/>
                </a:schemeClr>
              </a:solidFill>
              <a:latin typeface="Nunito Sans" pitchFamily="2" charset="0"/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just" rtl="0">
              <a:lnSpc>
                <a:spcPct val="106999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v"/>
            </a:pPr>
            <a:r>
              <a:rPr lang="en" sz="125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We applied the K-means clustering algorithm to group similar songs together and gain insights on how to select appropriate features and models for the system.</a:t>
            </a:r>
            <a:endParaRPr sz="1250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742950" marR="0" lvl="0" indent="-28575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250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457200" marR="0" lvl="0" indent="-31750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v"/>
            </a:pPr>
            <a:r>
              <a:rPr lang="en" sz="125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The songs have been grouped into clusters based on their genres and later by songs features.</a:t>
            </a:r>
            <a:endParaRPr sz="1250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742950" marR="0" lvl="0" indent="-28575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250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457200" marR="0" lvl="0" indent="-317500" algn="just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v"/>
            </a:pPr>
            <a:r>
              <a:rPr lang="en" sz="125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Enhance our understanding of the data by visualizing these clusters in a 2D space as well as 3D space.</a:t>
            </a:r>
            <a:r>
              <a:rPr lang="en" sz="125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sz="125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1513</TotalTime>
  <Words>853</Words>
  <Application>Microsoft Office PowerPoint</Application>
  <PresentationFormat>On-screen Show (16:9)</PresentationFormat>
  <Paragraphs>116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Assistant</vt:lpstr>
      <vt:lpstr>Wingdings</vt:lpstr>
      <vt:lpstr>Roboto</vt:lpstr>
      <vt:lpstr>Assistant Light</vt:lpstr>
      <vt:lpstr>Pontano Sans</vt:lpstr>
      <vt:lpstr>Wingdings 2</vt:lpstr>
      <vt:lpstr>Nunito Sans</vt:lpstr>
      <vt:lpstr>Nunito Sans ExtraBold</vt:lpstr>
      <vt:lpstr>Century Schoolbook</vt:lpstr>
      <vt:lpstr>Arial</vt:lpstr>
      <vt:lpstr>View</vt:lpstr>
      <vt:lpstr>Spotify - Trend analysis with Recommendation system </vt:lpstr>
      <vt:lpstr> </vt:lpstr>
      <vt:lpstr> </vt:lpstr>
      <vt:lpstr>Data Description</vt:lpstr>
      <vt:lpstr>PowerPoint Presentation</vt:lpstr>
      <vt:lpstr>PowerPoint Presentation</vt:lpstr>
      <vt:lpstr>PowerPoint Presentation</vt:lpstr>
      <vt:lpstr>PowerPoint Presentation</vt:lpstr>
      <vt:lpstr>K-means Clustering</vt:lpstr>
      <vt:lpstr>Songs belonging to same genre or having similar features become a part of the same cluster  Through PCA we created 3 components to visualize different genre clusters</vt:lpstr>
      <vt:lpstr>Songs having similar features become a part of the same cluster</vt:lpstr>
      <vt:lpstr>Background - Spotify Recommendation System </vt:lpstr>
      <vt:lpstr>Recommendation System - Approach</vt:lpstr>
      <vt:lpstr>PowerPoint Presentation</vt:lpstr>
      <vt:lpstr>Conclusion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 - Trend analysis with Recommendation system</dc:title>
  <dc:creator>Nabila Fakhruddin</dc:creator>
  <cp:lastModifiedBy>Riahipour, Golsa</cp:lastModifiedBy>
  <cp:revision>15</cp:revision>
  <dcterms:modified xsi:type="dcterms:W3CDTF">2024-12-09T04:03:57Z</dcterms:modified>
</cp:coreProperties>
</file>